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Tahoma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066D4F6-13D8-4B48-AE2A-9342DD809F1B}">
  <a:tblStyle styleId="{4066D4F6-13D8-4B48-AE2A-9342DD809F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CA73F83C-4133-4AEC-94B0-6C66C0EC4FC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5.xml"/><Relationship Id="rId33" Type="http://schemas.openxmlformats.org/officeDocument/2006/relationships/font" Target="fonts/Tahoma-regular.fntdata"/><Relationship Id="rId10" Type="http://schemas.openxmlformats.org/officeDocument/2006/relationships/slide" Target="slides/slide4.xml"/><Relationship Id="rId32" Type="http://schemas.openxmlformats.org/officeDocument/2006/relationships/font" Target="fonts/La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Tahoma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gif>
</file>

<file path=ppt/media/image22.png>
</file>

<file path=ppt/media/image23.gif>
</file>

<file path=ppt/media/image24.gif>
</file>

<file path=ppt/media/image25.jpg>
</file>

<file path=ppt/media/image26.gif>
</file>

<file path=ppt/media/image27.jpg>
</file>

<file path=ppt/media/image28.png>
</file>

<file path=ppt/media/image29.png>
</file>

<file path=ppt/media/image3.jpg>
</file>

<file path=ppt/media/image30.jpg>
</file>

<file path=ppt/media/image31.png>
</file>

<file path=ppt/media/image32.jpg>
</file>

<file path=ppt/media/image33.png>
</file>

<file path=ppt/media/image34.gif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0148960487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0148960487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0148960487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0148960487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edab387a39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edab387a39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edab387a39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edab387a39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edab387a39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edab387a39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0148960487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0148960487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0148960487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0148960487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0148960487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0148960487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0148960487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0148960487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ee16e04768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ee16e04768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edab387a39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edab387a39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edab387a3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edab387a3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014896048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014896048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0148960487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014896048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014896048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014896048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0148960487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0148960487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0148960487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0148960487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4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22.png"/><Relationship Id="rId5" Type="http://schemas.openxmlformats.org/officeDocument/2006/relationships/image" Target="../media/image29.png"/><Relationship Id="rId6" Type="http://schemas.openxmlformats.org/officeDocument/2006/relationships/image" Target="../media/image4.jpg"/><Relationship Id="rId7" Type="http://schemas.openxmlformats.org/officeDocument/2006/relationships/image" Target="../media/image3.jpg"/><Relationship Id="rId8" Type="http://schemas.openxmlformats.org/officeDocument/2006/relationships/image" Target="../media/image2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5" Type="http://schemas.openxmlformats.org/officeDocument/2006/relationships/image" Target="../media/image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yimjRGtgaqHu3yWsn8Khmv9krUIfCxfN/view" TargetMode="External"/><Relationship Id="rId4" Type="http://schemas.openxmlformats.org/officeDocument/2006/relationships/image" Target="../media/image30.jpg"/><Relationship Id="rId5" Type="http://schemas.openxmlformats.org/officeDocument/2006/relationships/image" Target="../media/image1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gif"/><Relationship Id="rId4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Relationship Id="rId4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gif"/><Relationship Id="rId4" Type="http://schemas.openxmlformats.org/officeDocument/2006/relationships/image" Target="../media/image14.png"/><Relationship Id="rId5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10.gif"/><Relationship Id="rId10" Type="http://schemas.openxmlformats.org/officeDocument/2006/relationships/image" Target="../media/image4.jpg"/><Relationship Id="rId13" Type="http://schemas.openxmlformats.org/officeDocument/2006/relationships/image" Target="../media/image1.gif"/><Relationship Id="rId12" Type="http://schemas.openxmlformats.org/officeDocument/2006/relationships/image" Target="../media/image12.gi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9" Type="http://schemas.openxmlformats.org/officeDocument/2006/relationships/image" Target="../media/image3.jpg"/><Relationship Id="rId5" Type="http://schemas.openxmlformats.org/officeDocument/2006/relationships/image" Target="../media/image9.png"/><Relationship Id="rId6" Type="http://schemas.openxmlformats.org/officeDocument/2006/relationships/image" Target="../media/image16.png"/><Relationship Id="rId7" Type="http://schemas.openxmlformats.org/officeDocument/2006/relationships/image" Target="../media/image8.jpg"/><Relationship Id="rId8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image" Target="../media/image4.jpg"/><Relationship Id="rId13" Type="http://schemas.openxmlformats.org/officeDocument/2006/relationships/image" Target="../media/image1.gif"/><Relationship Id="rId1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7.jpg"/><Relationship Id="rId9" Type="http://schemas.openxmlformats.org/officeDocument/2006/relationships/image" Target="../media/image3.jp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18.gif"/><Relationship Id="rId8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13.png"/><Relationship Id="rId5" Type="http://schemas.openxmlformats.org/officeDocument/2006/relationships/image" Target="../media/image32.jpg"/><Relationship Id="rId6" Type="http://schemas.openxmlformats.org/officeDocument/2006/relationships/image" Target="../media/image8.jpg"/><Relationship Id="rId7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964825" y="254100"/>
            <a:ext cx="60780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ahoma"/>
                <a:ea typeface="Tahoma"/>
                <a:cs typeface="Tahoma"/>
                <a:sym typeface="Tahoma"/>
              </a:rPr>
              <a:t>Problem Statement:</a:t>
            </a:r>
            <a:endParaRPr b="1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ahoma"/>
                <a:ea typeface="Tahoma"/>
                <a:cs typeface="Tahoma"/>
                <a:sym typeface="Tahoma"/>
              </a:rPr>
              <a:t>Face </a:t>
            </a:r>
            <a:r>
              <a:rPr b="1" lang="en">
                <a:latin typeface="Tahoma"/>
                <a:ea typeface="Tahoma"/>
                <a:cs typeface="Tahoma"/>
                <a:sym typeface="Tahoma"/>
              </a:rPr>
              <a:t>Re - Identification</a:t>
            </a:r>
            <a:endParaRPr b="1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6627175" y="4549450"/>
            <a:ext cx="24699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Karri Sai Charan</a:t>
            </a:r>
            <a:endParaRPr b="1" sz="2400"/>
          </a:p>
        </p:txBody>
      </p:sp>
      <p:pic>
        <p:nvPicPr>
          <p:cNvPr id="136" name="Google Shape;136;p13"/>
          <p:cNvPicPr preferRelativeResize="0"/>
          <p:nvPr/>
        </p:nvPicPr>
        <p:blipFill rotWithShape="1">
          <a:blip r:embed="rId3">
            <a:alphaModFix/>
          </a:blip>
          <a:srcRect b="15308" l="28180" r="28418" t="22285"/>
          <a:stretch/>
        </p:blipFill>
        <p:spPr>
          <a:xfrm>
            <a:off x="4794826" y="1744625"/>
            <a:ext cx="2289126" cy="246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1737000" y="368100"/>
            <a:ext cx="5670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</a:rPr>
              <a:t>Test Results before and after Feature Engineering</a:t>
            </a:r>
            <a:endParaRPr b="1">
              <a:solidFill>
                <a:srgbClr val="FF9900"/>
              </a:solidFill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958523" y="1667225"/>
            <a:ext cx="2293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Before Feature Engineering</a:t>
            </a:r>
            <a:endParaRPr b="1" sz="13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68" name="Google Shape;268;p22"/>
          <p:cNvGraphicFramePr/>
          <p:nvPr/>
        </p:nvGraphicFramePr>
        <p:xfrm>
          <a:off x="4926925" y="3196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{4066D4F6-13D8-4B48-AE2A-9342DD809F1B}</a:tableStyleId>
              </a:tblPr>
              <a:tblGrid>
                <a:gridCol w="1650500"/>
                <a:gridCol w="1650500"/>
              </a:tblGrid>
              <a:tr h="30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Class B</a:t>
                      </a:r>
                      <a:endParaRPr b="1"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Cosine Value</a:t>
                      </a:r>
                      <a:endParaRPr b="1"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FF9900"/>
                    </a:solidFill>
                  </a:tcPr>
                </a:tc>
              </a:tr>
              <a:tr h="32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B Test</a:t>
                      </a: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 vs B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0.9895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</a:tr>
              <a:tr h="30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B Test vs B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0.9969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</a:tr>
              <a:tr h="30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B Test vs B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0.9961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9" name="Google Shape;269;p22"/>
          <p:cNvGraphicFramePr/>
          <p:nvPr/>
        </p:nvGraphicFramePr>
        <p:xfrm>
          <a:off x="509700" y="3203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{4066D4F6-13D8-4B48-AE2A-9342DD809F1B}</a:tableStyleId>
              </a:tblPr>
              <a:tblGrid>
                <a:gridCol w="1649300"/>
                <a:gridCol w="1649300"/>
              </a:tblGrid>
              <a:tr h="15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Class : B Test</a:t>
                      </a:r>
                      <a:endParaRPr b="1"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Cosine Value</a:t>
                      </a:r>
                      <a:endParaRPr b="1"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FF9900"/>
                    </a:solidFill>
                  </a:tcPr>
                </a:tc>
              </a:tr>
              <a:tr h="15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B test vs B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0.2886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</a:tr>
              <a:tr h="15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B test vs B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0.2926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</a:tr>
              <a:tr h="15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B test vs B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0.3007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  <p:pic>
        <p:nvPicPr>
          <p:cNvPr id="270" name="Google Shape;2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700" y="2135988"/>
            <a:ext cx="915075" cy="91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1798" y="2136313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93225" y="2135975"/>
            <a:ext cx="915075" cy="91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6925" y="2136325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3525" y="2136300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20234" y="2136325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2"/>
          <p:cNvSpPr txBox="1"/>
          <p:nvPr/>
        </p:nvSpPr>
        <p:spPr>
          <a:xfrm>
            <a:off x="5430673" y="1687550"/>
            <a:ext cx="2293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After Feature Engineering</a:t>
            </a:r>
            <a:endParaRPr b="1" sz="13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Further Approaches that are under testing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82" name="Google Shape;282;p23"/>
          <p:cNvSpPr txBox="1"/>
          <p:nvPr>
            <p:ph idx="1" type="body"/>
          </p:nvPr>
        </p:nvSpPr>
        <p:spPr>
          <a:xfrm>
            <a:off x="1297500" y="995100"/>
            <a:ext cx="7038900" cy="6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400"/>
              <a:buChar char="●"/>
            </a:pPr>
            <a:r>
              <a:rPr lang="en" sz="1400">
                <a:solidFill>
                  <a:srgbClr val="B6D7A8"/>
                </a:solidFill>
              </a:rPr>
              <a:t>Normalizing the Skewness of the Feature Vector</a:t>
            </a:r>
            <a:endParaRPr sz="1400">
              <a:solidFill>
                <a:srgbClr val="B6D7A8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400"/>
              <a:buChar char="●"/>
            </a:pPr>
            <a:r>
              <a:rPr lang="en" sz="1400">
                <a:solidFill>
                  <a:srgbClr val="B6D7A8"/>
                </a:solidFill>
              </a:rPr>
              <a:t>Treating Outliers</a:t>
            </a:r>
            <a:endParaRPr sz="1400">
              <a:solidFill>
                <a:srgbClr val="B6D7A8"/>
              </a:solidFill>
            </a:endParaRPr>
          </a:p>
        </p:txBody>
      </p:sp>
      <p:pic>
        <p:nvPicPr>
          <p:cNvPr id="283" name="Google Shape;2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350" y="1973628"/>
            <a:ext cx="2764203" cy="1770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0087" y="1939475"/>
            <a:ext cx="2872213" cy="180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3"/>
          <p:cNvSpPr txBox="1"/>
          <p:nvPr>
            <p:ph idx="1" type="body"/>
          </p:nvPr>
        </p:nvSpPr>
        <p:spPr>
          <a:xfrm>
            <a:off x="3228250" y="3815650"/>
            <a:ext cx="18480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lang="en" sz="1080">
                <a:solidFill>
                  <a:srgbClr val="B6D7A8"/>
                </a:solidFill>
              </a:rPr>
              <a:t>Train Data Feature Vector</a:t>
            </a:r>
            <a:endParaRPr sz="1080">
              <a:solidFill>
                <a:srgbClr val="B6D7A8"/>
              </a:solidFill>
            </a:endParaRPr>
          </a:p>
        </p:txBody>
      </p:sp>
      <p:sp>
        <p:nvSpPr>
          <p:cNvPr id="286" name="Google Shape;286;p23"/>
          <p:cNvSpPr txBox="1"/>
          <p:nvPr>
            <p:ph idx="1" type="body"/>
          </p:nvPr>
        </p:nvSpPr>
        <p:spPr>
          <a:xfrm>
            <a:off x="674700" y="4256275"/>
            <a:ext cx="3428400" cy="4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lang="en" sz="1180">
                <a:solidFill>
                  <a:srgbClr val="B6D7A8"/>
                </a:solidFill>
              </a:rPr>
              <a:t>Skewness = 8.3671 ( Heavily Positively Skewed )</a:t>
            </a:r>
            <a:endParaRPr sz="1180">
              <a:solidFill>
                <a:srgbClr val="B6D7A8"/>
              </a:solidFill>
            </a:endParaRPr>
          </a:p>
        </p:txBody>
      </p:sp>
      <p:pic>
        <p:nvPicPr>
          <p:cNvPr id="287" name="Google Shape;28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Impact of Skewness and Kurtosis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93" name="Google Shape;293;p24"/>
          <p:cNvSpPr txBox="1"/>
          <p:nvPr>
            <p:ph idx="1" type="body"/>
          </p:nvPr>
        </p:nvSpPr>
        <p:spPr>
          <a:xfrm>
            <a:off x="1297500" y="1111900"/>
            <a:ext cx="7038900" cy="3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6D7A8"/>
                </a:solidFill>
              </a:rPr>
              <a:t>'Skewness' and 'Kurtosis' - Metrics for understanding the Data distribution :</a:t>
            </a:r>
            <a:endParaRPr>
              <a:solidFill>
                <a:srgbClr val="B6D7A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6D7A8"/>
                </a:solidFill>
              </a:rPr>
              <a:t>Skewness : It is the Measure of Asymmetry of the Curve</a:t>
            </a:r>
            <a:endParaRPr>
              <a:solidFill>
                <a:srgbClr val="B6D7A8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00"/>
                </a:highlight>
              </a:rPr>
              <a:t>If the skewness is between -0.5 &amp; 0.5, the data are nearly symmetrical.</a:t>
            </a:r>
            <a:endParaRPr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300"/>
              <a:buChar char="●"/>
            </a:pPr>
            <a:r>
              <a:rPr lang="en">
                <a:solidFill>
                  <a:srgbClr val="B6D7A8"/>
                </a:solidFill>
              </a:rPr>
              <a:t>If the skewness is between -1 &amp; -0.5 (negative skewed) or between 0.5 &amp; 1(positive skewed), the data are slightly skewed.</a:t>
            </a:r>
            <a:endParaRPr>
              <a:solidFill>
                <a:srgbClr val="B6D7A8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300"/>
              <a:buChar char="●"/>
            </a:pPr>
            <a:r>
              <a:rPr lang="en">
                <a:solidFill>
                  <a:srgbClr val="B6D7A8"/>
                </a:solidFill>
              </a:rPr>
              <a:t>If the skewness is lower than -1 (negative skewed) or greater than 1 (positive skewed), the data are extremely skewed.</a:t>
            </a:r>
            <a:endParaRPr>
              <a:solidFill>
                <a:srgbClr val="B6D7A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6D7A8"/>
                </a:solidFill>
              </a:rPr>
              <a:t>Kurtosis : The height of the Distribution Curve with respect to Normal Distribution</a:t>
            </a:r>
            <a:endParaRPr>
              <a:solidFill>
                <a:srgbClr val="B6D7A8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B6D7A8"/>
              </a:buClr>
              <a:buSzPts val="1300"/>
              <a:buChar char="●"/>
            </a:pPr>
            <a:r>
              <a:rPr lang="en">
                <a:solidFill>
                  <a:srgbClr val="B6D7A8"/>
                </a:solidFill>
              </a:rPr>
              <a:t>It tells us if the data is heavy or light tailed relative to a normal distribution.</a:t>
            </a:r>
            <a:endParaRPr>
              <a:solidFill>
                <a:srgbClr val="B6D7A8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300"/>
              <a:buChar char="●"/>
            </a:pPr>
            <a:r>
              <a:rPr lang="en">
                <a:solidFill>
                  <a:srgbClr val="B6D7A8"/>
                </a:solidFill>
              </a:rPr>
              <a:t>Kurtosis range from -10 to +10.</a:t>
            </a:r>
            <a:endParaRPr>
              <a:solidFill>
                <a:srgbClr val="B6D7A8"/>
              </a:solidFill>
            </a:endParaRPr>
          </a:p>
        </p:txBody>
      </p:sp>
      <p:pic>
        <p:nvPicPr>
          <p:cNvPr id="294" name="Google Shape;2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</a:rPr>
              <a:t>Need for </a:t>
            </a:r>
            <a:r>
              <a:rPr b="1" lang="en">
                <a:solidFill>
                  <a:srgbClr val="FF9900"/>
                </a:solidFill>
              </a:rPr>
              <a:t>Normalizing Feature Vector</a:t>
            </a:r>
            <a:endParaRPr b="1">
              <a:solidFill>
                <a:srgbClr val="FF9900"/>
              </a:solidFill>
            </a:endParaRPr>
          </a:p>
        </p:txBody>
      </p:sp>
      <p:sp>
        <p:nvSpPr>
          <p:cNvPr id="300" name="Google Shape;300;p25"/>
          <p:cNvSpPr txBox="1"/>
          <p:nvPr>
            <p:ph idx="1" type="body"/>
          </p:nvPr>
        </p:nvSpPr>
        <p:spPr>
          <a:xfrm>
            <a:off x="1297500" y="1111900"/>
            <a:ext cx="7038900" cy="34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400"/>
              <a:buChar char="●"/>
            </a:pPr>
            <a:r>
              <a:rPr lang="en" sz="1400">
                <a:solidFill>
                  <a:srgbClr val="B6D7A8"/>
                </a:solidFill>
              </a:rPr>
              <a:t>Normalization helps to scale the values of the features to a common range, which can improve the performance of the face re-identification model by making the features more comparable.</a:t>
            </a:r>
            <a:endParaRPr sz="1400">
              <a:solidFill>
                <a:srgbClr val="B6D7A8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B6D7A8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B6D7A8"/>
              </a:buClr>
              <a:buSzPts val="1400"/>
              <a:buChar char="●"/>
            </a:pPr>
            <a:r>
              <a:rPr lang="en" sz="1400">
                <a:solidFill>
                  <a:srgbClr val="B6D7A8"/>
                </a:solidFill>
              </a:rPr>
              <a:t>This is important because different images may have different lighting conditions, poses, and resolutions, which can affect the values of the features.</a:t>
            </a:r>
            <a:endParaRPr sz="1400">
              <a:solidFill>
                <a:srgbClr val="B6D7A8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B6D7A8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B6D7A8"/>
              </a:buClr>
              <a:buSzPts val="1400"/>
              <a:buChar char="●"/>
            </a:pPr>
            <a:r>
              <a:rPr lang="en" sz="1400">
                <a:solidFill>
                  <a:srgbClr val="B6D7A8"/>
                </a:solidFill>
              </a:rPr>
              <a:t>Normalization can help to remove these variations and make the features more consistent across different images.</a:t>
            </a:r>
            <a:endParaRPr sz="1400">
              <a:solidFill>
                <a:srgbClr val="B6D7A8"/>
              </a:solidFill>
            </a:endParaRPr>
          </a:p>
        </p:txBody>
      </p:sp>
      <p:pic>
        <p:nvPicPr>
          <p:cNvPr id="301" name="Google Shape;3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6"/>
          <p:cNvSpPr txBox="1"/>
          <p:nvPr>
            <p:ph type="title"/>
          </p:nvPr>
        </p:nvSpPr>
        <p:spPr>
          <a:xfrm>
            <a:off x="1297500" y="393750"/>
            <a:ext cx="70389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Normalizing Feature Vector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307" name="Google Shape;307;p26"/>
          <p:cNvGraphicFramePr/>
          <p:nvPr/>
        </p:nvGraphicFramePr>
        <p:xfrm>
          <a:off x="586013" y="139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{CA73F83C-4133-4AEC-94B0-6C66C0EC4FC8}</a:tableStyleId>
              </a:tblPr>
              <a:tblGrid>
                <a:gridCol w="1396575"/>
                <a:gridCol w="1095900"/>
                <a:gridCol w="1095900"/>
                <a:gridCol w="1095900"/>
                <a:gridCol w="1095900"/>
                <a:gridCol w="1095900"/>
                <a:gridCol w="1095900"/>
              </a:tblGrid>
              <a:tr h="336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9900"/>
                          </a:solidFill>
                        </a:rPr>
                        <a:t>Transformations</a:t>
                      </a:r>
                      <a:endParaRPr b="1"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Original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1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2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3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4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5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9900"/>
                          </a:solidFill>
                        </a:rPr>
                        <a:t>Train</a:t>
                      </a:r>
                      <a:endParaRPr b="1"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8.3671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6.2898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4.0097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2.0226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0.7310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-0.2475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9900"/>
                          </a:solidFill>
                        </a:rPr>
                        <a:t>Test</a:t>
                      </a:r>
                      <a:endParaRPr b="1"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1.0893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1.0603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1.0165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0.8799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0.5509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0.0437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9900"/>
                          </a:solidFill>
                        </a:rPr>
                        <a:t>Validation</a:t>
                      </a:r>
                      <a:endParaRPr b="1"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6.8188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5.2946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3.6805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2.0190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0.7406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-0.2909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08" name="Google Shape;308;p26"/>
          <p:cNvGraphicFramePr/>
          <p:nvPr/>
        </p:nvGraphicFramePr>
        <p:xfrm>
          <a:off x="586025" y="340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{CA73F83C-4133-4AEC-94B0-6C66C0EC4FC8}</a:tableStyleId>
              </a:tblPr>
              <a:tblGrid>
                <a:gridCol w="1396575"/>
                <a:gridCol w="1095900"/>
                <a:gridCol w="1095900"/>
                <a:gridCol w="1095900"/>
                <a:gridCol w="1095900"/>
                <a:gridCol w="1095900"/>
                <a:gridCol w="1095900"/>
              </a:tblGrid>
              <a:tr h="336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9900"/>
                          </a:solidFill>
                        </a:rPr>
                        <a:t>Transformations</a:t>
                      </a:r>
                      <a:endParaRPr b="1"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Original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1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2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3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4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9900"/>
                          </a:solidFill>
                        </a:rPr>
                        <a:t>5</a:t>
                      </a:r>
                      <a:endParaRPr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9900"/>
                          </a:solidFill>
                        </a:rPr>
                        <a:t>Train</a:t>
                      </a:r>
                      <a:endParaRPr b="1"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73.7831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42.3855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17.8650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4.4043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0.0719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-0.2387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9900"/>
                          </a:solidFill>
                        </a:rPr>
                        <a:t>Test</a:t>
                      </a:r>
                      <a:endParaRPr b="1"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-0.7930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-0.8551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-0.9261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-1.0756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-1.3054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-1.2522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9900"/>
                          </a:solidFill>
                        </a:rPr>
                        <a:t>Validation</a:t>
                      </a:r>
                      <a:endParaRPr b="1" sz="1200"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48.73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28.9957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14.1310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4.1429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0.1255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3C47D"/>
                          </a:solidFill>
                        </a:rPr>
                        <a:t>-0.1320</a:t>
                      </a:r>
                      <a:endParaRPr>
                        <a:solidFill>
                          <a:srgbClr val="93C47D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9" name="Google Shape;309;p26"/>
          <p:cNvSpPr txBox="1"/>
          <p:nvPr/>
        </p:nvSpPr>
        <p:spPr>
          <a:xfrm>
            <a:off x="3646500" y="908500"/>
            <a:ext cx="234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Skewness (-0.5 to  0.5)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0" name="Google Shape;310;p26"/>
          <p:cNvSpPr txBox="1"/>
          <p:nvPr/>
        </p:nvSpPr>
        <p:spPr>
          <a:xfrm>
            <a:off x="3683498" y="2954000"/>
            <a:ext cx="218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Kurtosis (-10 to 10)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ahoma"/>
                <a:ea typeface="Tahoma"/>
                <a:cs typeface="Tahoma"/>
                <a:sym typeface="Tahoma"/>
              </a:rPr>
              <a:t>Discussion on how project goes further</a:t>
            </a:r>
            <a:endParaRPr b="1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6" name="Google Shape;316;p27"/>
          <p:cNvSpPr/>
          <p:nvPr/>
        </p:nvSpPr>
        <p:spPr>
          <a:xfrm>
            <a:off x="165300" y="2297825"/>
            <a:ext cx="11610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7"/>
          <p:cNvSpPr/>
          <p:nvPr/>
        </p:nvSpPr>
        <p:spPr>
          <a:xfrm>
            <a:off x="2986525" y="2232788"/>
            <a:ext cx="14868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7"/>
          <p:cNvSpPr/>
          <p:nvPr/>
        </p:nvSpPr>
        <p:spPr>
          <a:xfrm>
            <a:off x="5104200" y="2232800"/>
            <a:ext cx="11610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7"/>
          <p:cNvSpPr/>
          <p:nvPr/>
        </p:nvSpPr>
        <p:spPr>
          <a:xfrm>
            <a:off x="5656625" y="3692071"/>
            <a:ext cx="1486800" cy="4314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7"/>
          <p:cNvSpPr txBox="1"/>
          <p:nvPr/>
        </p:nvSpPr>
        <p:spPr>
          <a:xfrm>
            <a:off x="233625" y="2434525"/>
            <a:ext cx="100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Input Data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27"/>
          <p:cNvSpPr txBox="1"/>
          <p:nvPr/>
        </p:nvSpPr>
        <p:spPr>
          <a:xfrm>
            <a:off x="3131825" y="2263388"/>
            <a:ext cx="128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VGG - 16 with 4 Layers added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7"/>
          <p:cNvSpPr txBox="1"/>
          <p:nvPr/>
        </p:nvSpPr>
        <p:spPr>
          <a:xfrm>
            <a:off x="5104200" y="2369488"/>
            <a:ext cx="128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Feature Vector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7"/>
          <p:cNvSpPr txBox="1"/>
          <p:nvPr/>
        </p:nvSpPr>
        <p:spPr>
          <a:xfrm>
            <a:off x="5827575" y="3723113"/>
            <a:ext cx="128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New Test Data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7"/>
          <p:cNvSpPr/>
          <p:nvPr/>
        </p:nvSpPr>
        <p:spPr>
          <a:xfrm>
            <a:off x="7171670" y="2571750"/>
            <a:ext cx="400200" cy="1306500"/>
          </a:xfrm>
          <a:prstGeom prst="rightBrace">
            <a:avLst>
              <a:gd fmla="val 31250" name="adj1"/>
              <a:gd fmla="val 50000" name="adj2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5" name="Google Shape;325;p27"/>
          <p:cNvSpPr/>
          <p:nvPr/>
        </p:nvSpPr>
        <p:spPr>
          <a:xfrm>
            <a:off x="7571875" y="2911913"/>
            <a:ext cx="14868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7"/>
          <p:cNvSpPr txBox="1"/>
          <p:nvPr/>
        </p:nvSpPr>
        <p:spPr>
          <a:xfrm>
            <a:off x="7674475" y="3034913"/>
            <a:ext cx="1281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Lato"/>
                <a:ea typeface="Lato"/>
                <a:cs typeface="Lato"/>
                <a:sym typeface="Lato"/>
              </a:rPr>
              <a:t>Cosine Similarity</a:t>
            </a:r>
            <a:endParaRPr b="1"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27"/>
          <p:cNvSpPr txBox="1"/>
          <p:nvPr/>
        </p:nvSpPr>
        <p:spPr>
          <a:xfrm>
            <a:off x="2785813" y="1452763"/>
            <a:ext cx="1888200" cy="2031900"/>
          </a:xfrm>
          <a:prstGeom prst="rect">
            <a:avLst/>
          </a:prstGeom>
          <a:noFill/>
          <a:ln cap="flat" cmpd="sng" w="28575">
            <a:solidFill>
              <a:srgbClr val="FFFF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Transfer Learning</a:t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28" name="Google Shape;328;p27"/>
          <p:cNvSpPr/>
          <p:nvPr/>
        </p:nvSpPr>
        <p:spPr>
          <a:xfrm rot="-5400000">
            <a:off x="745025" y="2536075"/>
            <a:ext cx="28110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7"/>
          <p:cNvSpPr txBox="1"/>
          <p:nvPr/>
        </p:nvSpPr>
        <p:spPr>
          <a:xfrm rot="-5400000">
            <a:off x="696275" y="2633150"/>
            <a:ext cx="290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Feature Engineering with YOLOv5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7"/>
          <p:cNvSpPr/>
          <p:nvPr/>
        </p:nvSpPr>
        <p:spPr>
          <a:xfrm rot="-5400000">
            <a:off x="6255049" y="2323525"/>
            <a:ext cx="1486800" cy="2904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7"/>
          <p:cNvSpPr txBox="1"/>
          <p:nvPr/>
        </p:nvSpPr>
        <p:spPr>
          <a:xfrm rot="-5400000">
            <a:off x="6338038" y="2215713"/>
            <a:ext cx="128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Normalize   FV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27"/>
          <p:cNvSpPr/>
          <p:nvPr/>
        </p:nvSpPr>
        <p:spPr>
          <a:xfrm>
            <a:off x="1326300" y="1021350"/>
            <a:ext cx="5782800" cy="28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3" name="Google Shape;3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8"/>
          <p:cNvSpPr txBox="1"/>
          <p:nvPr>
            <p:ph type="title"/>
          </p:nvPr>
        </p:nvSpPr>
        <p:spPr>
          <a:xfrm>
            <a:off x="1297500" y="393750"/>
            <a:ext cx="70389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Dataset Preparation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39" name="Google Shape;339;p28"/>
          <p:cNvSpPr txBox="1"/>
          <p:nvPr>
            <p:ph idx="1" type="body"/>
          </p:nvPr>
        </p:nvSpPr>
        <p:spPr>
          <a:xfrm>
            <a:off x="1297500" y="1111900"/>
            <a:ext cx="7038900" cy="3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300"/>
              <a:buFont typeface="Tahoma"/>
              <a:buChar char="●"/>
            </a:pPr>
            <a:r>
              <a:rPr lang="en">
                <a:solidFill>
                  <a:srgbClr val="B6D7A8"/>
                </a:solidFill>
                <a:latin typeface="Tahoma"/>
                <a:ea typeface="Tahoma"/>
                <a:cs typeface="Tahoma"/>
                <a:sym typeface="Tahoma"/>
              </a:rPr>
              <a:t>Head Level Captured Images </a:t>
            </a:r>
            <a:endParaRPr>
              <a:solidFill>
                <a:srgbClr val="B6D7A8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6D7A8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B6D7A8"/>
              </a:buClr>
              <a:buSzPts val="1300"/>
              <a:buFont typeface="Tahoma"/>
              <a:buChar char="●"/>
            </a:pPr>
            <a:r>
              <a:rPr lang="en">
                <a:solidFill>
                  <a:srgbClr val="B6D7A8"/>
                </a:solidFill>
                <a:latin typeface="Tahoma"/>
                <a:ea typeface="Tahoma"/>
                <a:cs typeface="Tahoma"/>
                <a:sym typeface="Tahoma"/>
              </a:rPr>
              <a:t>Great Quality of Images ( No Blur Data should be used )</a:t>
            </a:r>
            <a:endParaRPr>
              <a:solidFill>
                <a:srgbClr val="B6D7A8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6D7A8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B6D7A8"/>
              </a:buClr>
              <a:buSzPts val="1300"/>
              <a:buFont typeface="Tahoma"/>
              <a:buChar char="●"/>
            </a:pPr>
            <a:r>
              <a:rPr lang="en">
                <a:solidFill>
                  <a:srgbClr val="B6D7A8"/>
                </a:solidFill>
                <a:latin typeface="Tahoma"/>
                <a:ea typeface="Tahoma"/>
                <a:cs typeface="Tahoma"/>
                <a:sym typeface="Tahoma"/>
              </a:rPr>
              <a:t>Dataset covering 360 degrees of the person</a:t>
            </a:r>
            <a:endParaRPr>
              <a:solidFill>
                <a:srgbClr val="B6D7A8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6D7A8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B6D7A8"/>
              </a:buClr>
              <a:buSzPts val="1300"/>
              <a:buFont typeface="Tahoma"/>
              <a:buChar char="●"/>
            </a:pPr>
            <a:r>
              <a:rPr lang="en">
                <a:solidFill>
                  <a:srgbClr val="B6D7A8"/>
                </a:solidFill>
                <a:latin typeface="Tahoma"/>
                <a:ea typeface="Tahoma"/>
                <a:cs typeface="Tahoma"/>
                <a:sym typeface="Tahoma"/>
              </a:rPr>
              <a:t>Generate a new YOLOv5 weight file that captures only facial features such as eyes, nose, cheeks and mouth.</a:t>
            </a:r>
            <a:endParaRPr>
              <a:solidFill>
                <a:srgbClr val="B6D7A8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6D7A8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B6D7A8"/>
              </a:buClr>
              <a:buSzPts val="1300"/>
              <a:buFont typeface="Tahoma"/>
              <a:buChar char="●"/>
            </a:pPr>
            <a:r>
              <a:rPr lang="en">
                <a:solidFill>
                  <a:srgbClr val="B6D7A8"/>
                </a:solidFill>
                <a:latin typeface="Tahoma"/>
                <a:ea typeface="Tahoma"/>
                <a:cs typeface="Tahoma"/>
                <a:sym typeface="Tahoma"/>
              </a:rPr>
              <a:t>First Augmentation = Mirror Image, then the rest augmentations can be performed </a:t>
            </a:r>
            <a:endParaRPr>
              <a:solidFill>
                <a:srgbClr val="B6D7A8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40" name="Google Shape;3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9"/>
          <p:cNvSpPr txBox="1"/>
          <p:nvPr>
            <p:ph type="title"/>
          </p:nvPr>
        </p:nvSpPr>
        <p:spPr>
          <a:xfrm>
            <a:off x="1297500" y="393750"/>
            <a:ext cx="70389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Challenges 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46" name="Google Shape;346;p29" title="videoplayback (1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5050" y="1242950"/>
            <a:ext cx="5643802" cy="317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0"/>
          <p:cNvSpPr txBox="1"/>
          <p:nvPr/>
        </p:nvSpPr>
        <p:spPr>
          <a:xfrm>
            <a:off x="1701150" y="1036650"/>
            <a:ext cx="5741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THANK YOU</a:t>
            </a:r>
            <a:endParaRPr b="1" sz="66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53" name="Google Shape;35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8063" y="2469025"/>
            <a:ext cx="3586273" cy="1807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ahoma"/>
                <a:ea typeface="Tahoma"/>
                <a:cs typeface="Tahoma"/>
                <a:sym typeface="Tahoma"/>
              </a:rPr>
              <a:t>Overview </a:t>
            </a:r>
            <a:endParaRPr b="1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2" name="Google Shape;142;p14"/>
          <p:cNvSpPr/>
          <p:nvPr/>
        </p:nvSpPr>
        <p:spPr>
          <a:xfrm>
            <a:off x="624675" y="1874000"/>
            <a:ext cx="14868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4"/>
          <p:cNvSpPr/>
          <p:nvPr/>
        </p:nvSpPr>
        <p:spPr>
          <a:xfrm>
            <a:off x="2614025" y="1874000"/>
            <a:ext cx="14868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4"/>
          <p:cNvSpPr/>
          <p:nvPr/>
        </p:nvSpPr>
        <p:spPr>
          <a:xfrm>
            <a:off x="4603375" y="1874000"/>
            <a:ext cx="14868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4"/>
          <p:cNvSpPr/>
          <p:nvPr/>
        </p:nvSpPr>
        <p:spPr>
          <a:xfrm>
            <a:off x="4603375" y="3239650"/>
            <a:ext cx="14868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4"/>
          <p:cNvSpPr txBox="1"/>
          <p:nvPr/>
        </p:nvSpPr>
        <p:spPr>
          <a:xfrm>
            <a:off x="701550" y="2010700"/>
            <a:ext cx="128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Input Data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14"/>
          <p:cNvSpPr txBox="1"/>
          <p:nvPr/>
        </p:nvSpPr>
        <p:spPr>
          <a:xfrm>
            <a:off x="2759325" y="1904600"/>
            <a:ext cx="128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VGG - 16 with 4 Layers added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4"/>
          <p:cNvSpPr txBox="1"/>
          <p:nvPr/>
        </p:nvSpPr>
        <p:spPr>
          <a:xfrm>
            <a:off x="4731700" y="2010700"/>
            <a:ext cx="128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Feature Vector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14"/>
          <p:cNvSpPr txBox="1"/>
          <p:nvPr/>
        </p:nvSpPr>
        <p:spPr>
          <a:xfrm>
            <a:off x="4705975" y="3354850"/>
            <a:ext cx="128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New Test Data</a:t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4"/>
          <p:cNvSpPr/>
          <p:nvPr/>
        </p:nvSpPr>
        <p:spPr>
          <a:xfrm>
            <a:off x="6387675" y="2181575"/>
            <a:ext cx="304800" cy="1358400"/>
          </a:xfrm>
          <a:prstGeom prst="rightBrace">
            <a:avLst>
              <a:gd fmla="val 31250" name="adj1"/>
              <a:gd fmla="val 50000" name="adj2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14"/>
          <p:cNvSpPr/>
          <p:nvPr/>
        </p:nvSpPr>
        <p:spPr>
          <a:xfrm>
            <a:off x="6994300" y="2553125"/>
            <a:ext cx="1486800" cy="61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4"/>
          <p:cNvSpPr txBox="1"/>
          <p:nvPr/>
        </p:nvSpPr>
        <p:spPr>
          <a:xfrm>
            <a:off x="7096900" y="2676125"/>
            <a:ext cx="1281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Lato"/>
                <a:ea typeface="Lato"/>
                <a:cs typeface="Lato"/>
                <a:sym typeface="Lato"/>
              </a:rPr>
              <a:t>Cosine Similarity</a:t>
            </a:r>
            <a:endParaRPr b="1"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4"/>
          <p:cNvSpPr/>
          <p:nvPr/>
        </p:nvSpPr>
        <p:spPr>
          <a:xfrm>
            <a:off x="633200" y="1557850"/>
            <a:ext cx="5457000" cy="19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4"/>
          <p:cNvSpPr txBox="1"/>
          <p:nvPr/>
        </p:nvSpPr>
        <p:spPr>
          <a:xfrm>
            <a:off x="2413313" y="1093975"/>
            <a:ext cx="1888200" cy="2031900"/>
          </a:xfrm>
          <a:prstGeom prst="rect">
            <a:avLst/>
          </a:prstGeom>
          <a:noFill/>
          <a:ln cap="flat" cmpd="sng" w="28575">
            <a:solidFill>
              <a:srgbClr val="FFFF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Transfer Learning</a:t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55" name="Google Shape;15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ahoma"/>
                <a:ea typeface="Tahoma"/>
                <a:cs typeface="Tahoma"/>
                <a:sym typeface="Tahoma"/>
              </a:rPr>
              <a:t>Overview Visualization</a:t>
            </a:r>
            <a:endParaRPr b="1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61" name="Google Shape;161;p15"/>
          <p:cNvPicPr preferRelativeResize="0"/>
          <p:nvPr/>
        </p:nvPicPr>
        <p:blipFill rotWithShape="1">
          <a:blip r:embed="rId3">
            <a:alphaModFix/>
          </a:blip>
          <a:srcRect b="18168" l="4101" r="12363" t="13808"/>
          <a:stretch/>
        </p:blipFill>
        <p:spPr>
          <a:xfrm>
            <a:off x="1560491" y="1080109"/>
            <a:ext cx="6512925" cy="298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1297500" y="393750"/>
            <a:ext cx="70389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Dataset Preparation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68" name="Google Shape;16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3238" y="1317175"/>
            <a:ext cx="2927425" cy="29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Visualizing Extracted Features from the new layer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832350" y="1639825"/>
            <a:ext cx="100200" cy="2679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7"/>
          <p:cNvSpPr/>
          <p:nvPr/>
        </p:nvSpPr>
        <p:spPr>
          <a:xfrm>
            <a:off x="866888" y="4243306"/>
            <a:ext cx="3582300" cy="11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7"/>
          <p:cNvSpPr/>
          <p:nvPr/>
        </p:nvSpPr>
        <p:spPr>
          <a:xfrm>
            <a:off x="4846225" y="1620425"/>
            <a:ext cx="100200" cy="2679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7"/>
          <p:cNvSpPr/>
          <p:nvPr/>
        </p:nvSpPr>
        <p:spPr>
          <a:xfrm>
            <a:off x="4880763" y="4223906"/>
            <a:ext cx="3582300" cy="11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17"/>
          <p:cNvPicPr preferRelativeResize="0"/>
          <p:nvPr/>
        </p:nvPicPr>
        <p:blipFill rotWithShape="1">
          <a:blip r:embed="rId3">
            <a:alphaModFix/>
          </a:blip>
          <a:srcRect b="0" l="11786" r="8576" t="5553"/>
          <a:stretch/>
        </p:blipFill>
        <p:spPr>
          <a:xfrm>
            <a:off x="5022725" y="1522025"/>
            <a:ext cx="3194400" cy="26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7"/>
          <p:cNvPicPr preferRelativeResize="0"/>
          <p:nvPr/>
        </p:nvPicPr>
        <p:blipFill rotWithShape="1">
          <a:blip r:embed="rId4">
            <a:alphaModFix/>
          </a:blip>
          <a:srcRect b="0" l="0" r="8925" t="0"/>
          <a:stretch/>
        </p:blipFill>
        <p:spPr>
          <a:xfrm>
            <a:off x="1006763" y="1522025"/>
            <a:ext cx="3194424" cy="263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7"/>
          <p:cNvSpPr txBox="1"/>
          <p:nvPr/>
        </p:nvSpPr>
        <p:spPr>
          <a:xfrm>
            <a:off x="827225" y="4559125"/>
            <a:ext cx="341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Feature space in 2D</a:t>
            </a:r>
            <a:endParaRPr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7"/>
          <p:cNvSpPr txBox="1"/>
          <p:nvPr/>
        </p:nvSpPr>
        <p:spPr>
          <a:xfrm>
            <a:off x="4965075" y="4559125"/>
            <a:ext cx="341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Feature space in 3D</a:t>
            </a:r>
            <a:endParaRPr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7"/>
          <p:cNvSpPr txBox="1"/>
          <p:nvPr/>
        </p:nvSpPr>
        <p:spPr>
          <a:xfrm rot="-5400000">
            <a:off x="-1148825" y="2637250"/>
            <a:ext cx="341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Feature Vectors</a:t>
            </a:r>
            <a:endParaRPr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7"/>
          <p:cNvSpPr txBox="1"/>
          <p:nvPr/>
        </p:nvSpPr>
        <p:spPr>
          <a:xfrm rot="-5400000">
            <a:off x="2905100" y="2371650"/>
            <a:ext cx="341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Feature Vectors</a:t>
            </a:r>
            <a:endParaRPr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5" name="Google Shape;1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Feature Engineering 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1" name="Google Shape;191;p18"/>
          <p:cNvSpPr/>
          <p:nvPr/>
        </p:nvSpPr>
        <p:spPr>
          <a:xfrm>
            <a:off x="337275" y="1570325"/>
            <a:ext cx="1709400" cy="78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2220383" y="1570325"/>
            <a:ext cx="1709400" cy="78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"/>
          <p:cNvSpPr/>
          <p:nvPr/>
        </p:nvSpPr>
        <p:spPr>
          <a:xfrm>
            <a:off x="4210984" y="1570325"/>
            <a:ext cx="1709400" cy="78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8"/>
          <p:cNvSpPr/>
          <p:nvPr/>
        </p:nvSpPr>
        <p:spPr>
          <a:xfrm>
            <a:off x="6333300" y="1570325"/>
            <a:ext cx="2555100" cy="78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"/>
          <p:cNvSpPr txBox="1"/>
          <p:nvPr/>
        </p:nvSpPr>
        <p:spPr>
          <a:xfrm>
            <a:off x="423525" y="1760225"/>
            <a:ext cx="15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Input Data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18"/>
          <p:cNvSpPr txBox="1"/>
          <p:nvPr/>
        </p:nvSpPr>
        <p:spPr>
          <a:xfrm>
            <a:off x="2306625" y="1760225"/>
            <a:ext cx="15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Yolo wt file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18"/>
          <p:cNvSpPr txBox="1"/>
          <p:nvPr/>
        </p:nvSpPr>
        <p:spPr>
          <a:xfrm>
            <a:off x="4297238" y="1652525"/>
            <a:ext cx="153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Make new Data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( Features )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18"/>
          <p:cNvSpPr txBox="1"/>
          <p:nvPr/>
        </p:nvSpPr>
        <p:spPr>
          <a:xfrm>
            <a:off x="6842525" y="1760225"/>
            <a:ext cx="15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Train Data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18"/>
          <p:cNvSpPr/>
          <p:nvPr/>
        </p:nvSpPr>
        <p:spPr>
          <a:xfrm>
            <a:off x="337275" y="1168750"/>
            <a:ext cx="8551200" cy="20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2385" y="2988084"/>
            <a:ext cx="529115" cy="564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463" y="2988092"/>
            <a:ext cx="529115" cy="564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450" y="3584391"/>
            <a:ext cx="529115" cy="564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2369" y="3584382"/>
            <a:ext cx="529115" cy="564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67697" y="3178525"/>
            <a:ext cx="380613" cy="375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83056" y="3178525"/>
            <a:ext cx="380613" cy="375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083634" y="3583430"/>
            <a:ext cx="379481" cy="375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67695" y="3583426"/>
            <a:ext cx="380614" cy="375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8"/>
          <p:cNvPicPr preferRelativeResize="0"/>
          <p:nvPr/>
        </p:nvPicPr>
        <p:blipFill rotWithShape="1">
          <a:blip r:embed="rId11">
            <a:alphaModFix/>
          </a:blip>
          <a:srcRect b="6757" l="0" r="0" t="14669"/>
          <a:stretch/>
        </p:blipFill>
        <p:spPr>
          <a:xfrm>
            <a:off x="6333425" y="2669800"/>
            <a:ext cx="2555100" cy="179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8"/>
          <p:cNvPicPr preferRelativeResize="0"/>
          <p:nvPr/>
        </p:nvPicPr>
        <p:blipFill rotWithShape="1">
          <a:blip r:embed="rId12">
            <a:alphaModFix/>
          </a:blip>
          <a:srcRect b="11383" l="20884" r="19015" t="12419"/>
          <a:stretch/>
        </p:blipFill>
        <p:spPr>
          <a:xfrm>
            <a:off x="2439425" y="2964125"/>
            <a:ext cx="1271300" cy="120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8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Need for </a:t>
            </a: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Feature Engineering 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6" name="Google Shape;216;p19"/>
          <p:cNvSpPr/>
          <p:nvPr/>
        </p:nvSpPr>
        <p:spPr>
          <a:xfrm>
            <a:off x="5158983" y="2105918"/>
            <a:ext cx="86400" cy="22902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9"/>
          <p:cNvSpPr/>
          <p:nvPr/>
        </p:nvSpPr>
        <p:spPr>
          <a:xfrm>
            <a:off x="5188734" y="4330840"/>
            <a:ext cx="3085800" cy="9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9"/>
          <p:cNvSpPr txBox="1"/>
          <p:nvPr/>
        </p:nvSpPr>
        <p:spPr>
          <a:xfrm>
            <a:off x="5261357" y="4617316"/>
            <a:ext cx="294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Feature space in 2D</a:t>
            </a:r>
            <a:endParaRPr sz="12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 rot="-5400000">
            <a:off x="3510875" y="2734331"/>
            <a:ext cx="291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Feature Vectors</a:t>
            </a:r>
            <a:endParaRPr sz="12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0" name="Google Shape;2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350" y="1152850"/>
            <a:ext cx="64008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2038" y="1152850"/>
            <a:ext cx="640080" cy="64008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9"/>
          <p:cNvSpPr/>
          <p:nvPr/>
        </p:nvSpPr>
        <p:spPr>
          <a:xfrm>
            <a:off x="1161883" y="2105918"/>
            <a:ext cx="86400" cy="22902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9"/>
          <p:cNvSpPr/>
          <p:nvPr/>
        </p:nvSpPr>
        <p:spPr>
          <a:xfrm>
            <a:off x="1191634" y="4330840"/>
            <a:ext cx="3085800" cy="9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9"/>
          <p:cNvSpPr txBox="1"/>
          <p:nvPr/>
        </p:nvSpPr>
        <p:spPr>
          <a:xfrm>
            <a:off x="1264257" y="4617316"/>
            <a:ext cx="294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Feature space in 2D</a:t>
            </a:r>
            <a:endParaRPr sz="12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19"/>
          <p:cNvSpPr txBox="1"/>
          <p:nvPr/>
        </p:nvSpPr>
        <p:spPr>
          <a:xfrm rot="-5400000">
            <a:off x="-486225" y="2734331"/>
            <a:ext cx="291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Feature Vectors</a:t>
            </a:r>
            <a:endParaRPr sz="12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6" name="Google Shape;22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8550" y="1089963"/>
            <a:ext cx="822960" cy="82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9708" y="1070925"/>
            <a:ext cx="822960" cy="82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7783" y="2072975"/>
            <a:ext cx="2947651" cy="2105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9"/>
          <p:cNvPicPr preferRelativeResize="0"/>
          <p:nvPr/>
        </p:nvPicPr>
        <p:blipFill rotWithShape="1">
          <a:blip r:embed="rId8">
            <a:alphaModFix/>
          </a:blip>
          <a:srcRect b="0" l="0" r="8925" t="0"/>
          <a:stretch/>
        </p:blipFill>
        <p:spPr>
          <a:xfrm>
            <a:off x="1312250" y="2104338"/>
            <a:ext cx="2944369" cy="2103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843484" y="1171900"/>
            <a:ext cx="638175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982759" y="1171893"/>
            <a:ext cx="64008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837375" y="1089975"/>
            <a:ext cx="822960" cy="82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766213" y="1089988"/>
            <a:ext cx="822960" cy="82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514725" y="3719501"/>
            <a:ext cx="1629275" cy="1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 txBox="1"/>
          <p:nvPr>
            <p:ph type="title"/>
          </p:nvPr>
        </p:nvSpPr>
        <p:spPr>
          <a:xfrm>
            <a:off x="1737000" y="368100"/>
            <a:ext cx="5670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</a:rPr>
              <a:t>Dataset Information</a:t>
            </a:r>
            <a:endParaRPr b="1">
              <a:solidFill>
                <a:srgbClr val="FF9900"/>
              </a:solidFill>
            </a:endParaRPr>
          </a:p>
        </p:txBody>
      </p:sp>
      <p:pic>
        <p:nvPicPr>
          <p:cNvPr id="240" name="Google Shape;2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0438" y="1402700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4363" y="1402700"/>
            <a:ext cx="121920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0"/>
          <p:cNvSpPr txBox="1"/>
          <p:nvPr/>
        </p:nvSpPr>
        <p:spPr>
          <a:xfrm>
            <a:off x="3884552" y="1002500"/>
            <a:ext cx="137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Tahoma"/>
                <a:ea typeface="Tahoma"/>
                <a:cs typeface="Tahoma"/>
                <a:sym typeface="Tahoma"/>
              </a:rPr>
              <a:t>Images used</a:t>
            </a:r>
            <a:endParaRPr b="1">
              <a:solidFill>
                <a:srgbClr val="FF99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43" name="Google Shape;243;p20"/>
          <p:cNvSpPr txBox="1"/>
          <p:nvPr/>
        </p:nvSpPr>
        <p:spPr>
          <a:xfrm>
            <a:off x="6654745" y="1432800"/>
            <a:ext cx="17046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Augmentations : </a:t>
            </a:r>
            <a:endParaRPr b="1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133350" lvl="0" marL="2286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Gaussian Blur, 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133350" lvl="0" marL="2286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Brightness, 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133350" lvl="0" marL="2286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Contrast, 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133350" lvl="0" marL="2286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Rotate, 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133350" lvl="0" marL="2286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Noise, 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133350" lvl="0" marL="2286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Resize, 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133350" lvl="0" marL="2286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Gray, 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133350" lvl="0" marL="2286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Sharp, 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133350" lvl="0" marL="228600" rtl="0" algn="l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Vignette 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0"/>
          <p:cNvSpPr txBox="1"/>
          <p:nvPr/>
        </p:nvSpPr>
        <p:spPr>
          <a:xfrm>
            <a:off x="83050" y="1402700"/>
            <a:ext cx="3000000" cy="18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Dataset Information:</a:t>
            </a:r>
            <a:endParaRPr b="1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Number of Classes = 2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Number of Augmentations = 9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Total samples per class = 4000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Train samples = 2800 * 2 = 5600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Test samples = 400 * 2 = 800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Val samples = 800 * 2 = 1600</a:t>
            </a:r>
            <a:endParaRPr b="1" sz="1200"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45" name="Google Shape;245;p20"/>
          <p:cNvGraphicFramePr/>
          <p:nvPr/>
        </p:nvGraphicFramePr>
        <p:xfrm>
          <a:off x="2076250" y="3925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{4066D4F6-13D8-4B48-AE2A-9342DD809F1B}</a:tableStyleId>
              </a:tblPr>
              <a:tblGrid>
                <a:gridCol w="1049100"/>
                <a:gridCol w="1049100"/>
                <a:gridCol w="964425"/>
                <a:gridCol w="964425"/>
                <a:gridCol w="964425"/>
              </a:tblGrid>
              <a:tr h="27940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rgbClr val="FF99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99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Epochs 4</a:t>
                      </a:r>
                      <a:endParaRPr b="1" sz="1000">
                        <a:solidFill>
                          <a:srgbClr val="FF99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 anchor="ctr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99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Train</a:t>
                      </a:r>
                      <a:endParaRPr b="1" sz="1000">
                        <a:solidFill>
                          <a:srgbClr val="FF99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99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Test </a:t>
                      </a:r>
                      <a:endParaRPr b="1" sz="1000">
                        <a:solidFill>
                          <a:srgbClr val="FF99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99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Val</a:t>
                      </a:r>
                      <a:endParaRPr b="1" sz="1000">
                        <a:solidFill>
                          <a:srgbClr val="FF99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94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99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Accuracy</a:t>
                      </a:r>
                      <a:endParaRPr b="1" sz="1000">
                        <a:solidFill>
                          <a:srgbClr val="FF99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B6D7A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0.9945</a:t>
                      </a:r>
                      <a:endParaRPr sz="1000">
                        <a:solidFill>
                          <a:srgbClr val="B6D7A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B6D7A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0.9937</a:t>
                      </a:r>
                      <a:endParaRPr sz="1000">
                        <a:solidFill>
                          <a:srgbClr val="B6D7A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B6D7A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0.9900</a:t>
                      </a:r>
                      <a:endParaRPr sz="1000">
                        <a:solidFill>
                          <a:srgbClr val="B6D7A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94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99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Loss</a:t>
                      </a:r>
                      <a:endParaRPr b="1" sz="1000">
                        <a:solidFill>
                          <a:srgbClr val="FF99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B6D7A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0.0218</a:t>
                      </a:r>
                      <a:endParaRPr sz="1000">
                        <a:solidFill>
                          <a:srgbClr val="B6D7A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B6D7A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0.0211</a:t>
                      </a:r>
                      <a:endParaRPr sz="1000">
                        <a:solidFill>
                          <a:srgbClr val="B6D7A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B6D7A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0.0316</a:t>
                      </a:r>
                      <a:endParaRPr sz="1000">
                        <a:solidFill>
                          <a:srgbClr val="B6D7A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46" name="Google Shape;246;p20"/>
          <p:cNvSpPr txBox="1"/>
          <p:nvPr/>
        </p:nvSpPr>
        <p:spPr>
          <a:xfrm>
            <a:off x="3234363" y="2683125"/>
            <a:ext cx="121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Class A</a:t>
            </a:r>
            <a:endParaRPr b="1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0"/>
          <p:cNvSpPr txBox="1"/>
          <p:nvPr/>
        </p:nvSpPr>
        <p:spPr>
          <a:xfrm>
            <a:off x="4690438" y="2683125"/>
            <a:ext cx="121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Class B</a:t>
            </a:r>
            <a:endParaRPr b="1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737000" y="368100"/>
            <a:ext cx="5670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</a:rPr>
              <a:t>Test Results before and after Feature Engineering</a:t>
            </a:r>
            <a:endParaRPr b="1">
              <a:solidFill>
                <a:srgbClr val="FF9900"/>
              </a:solidFill>
            </a:endParaRPr>
          </a:p>
        </p:txBody>
      </p:sp>
      <p:sp>
        <p:nvSpPr>
          <p:cNvPr id="253" name="Google Shape;253;p21"/>
          <p:cNvSpPr txBox="1"/>
          <p:nvPr/>
        </p:nvSpPr>
        <p:spPr>
          <a:xfrm>
            <a:off x="958523" y="1667225"/>
            <a:ext cx="2293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Before Feature Engineering</a:t>
            </a:r>
            <a:endParaRPr b="1" sz="13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54" name="Google Shape;254;p21"/>
          <p:cNvGraphicFramePr/>
          <p:nvPr/>
        </p:nvGraphicFramePr>
        <p:xfrm>
          <a:off x="4926925" y="3196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{4066D4F6-13D8-4B48-AE2A-9342DD809F1B}</a:tableStyleId>
              </a:tblPr>
              <a:tblGrid>
                <a:gridCol w="1650500"/>
                <a:gridCol w="1650500"/>
              </a:tblGrid>
              <a:tr h="30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Class A</a:t>
                      </a:r>
                      <a:endParaRPr b="1"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Cosine Value</a:t>
                      </a:r>
                      <a:endParaRPr b="1"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FF9900"/>
                    </a:solidFill>
                  </a:tcPr>
                </a:tc>
              </a:tr>
              <a:tr h="32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A test vs A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0.9992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A test vs A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0.9992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A test vs A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0.9976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5" name="Google Shape;255;p21"/>
          <p:cNvGraphicFramePr/>
          <p:nvPr/>
        </p:nvGraphicFramePr>
        <p:xfrm>
          <a:off x="509700" y="3203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{4066D4F6-13D8-4B48-AE2A-9342DD809F1B}</a:tableStyleId>
              </a:tblPr>
              <a:tblGrid>
                <a:gridCol w="1649300"/>
                <a:gridCol w="1649300"/>
              </a:tblGrid>
              <a:tr h="15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Class : A Test</a:t>
                      </a:r>
                      <a:endParaRPr b="1"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Cosine Value</a:t>
                      </a:r>
                      <a:endParaRPr b="1"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FF9900"/>
                    </a:solidFill>
                  </a:tcPr>
                </a:tc>
              </a:tr>
              <a:tr h="15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A</a:t>
                      </a: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 test vs A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0.8367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</a:tr>
              <a:tr h="155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A test vs A Master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0.3707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63500" marB="63500" marR="63500" marL="63500"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  <p:sp>
        <p:nvSpPr>
          <p:cNvPr id="256" name="Google Shape;256;p21"/>
          <p:cNvSpPr txBox="1"/>
          <p:nvPr/>
        </p:nvSpPr>
        <p:spPr>
          <a:xfrm>
            <a:off x="5430673" y="1687550"/>
            <a:ext cx="2293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After Feature Engineering</a:t>
            </a:r>
            <a:endParaRPr b="1" sz="13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7" name="Google Shape;2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073" y="2014238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8798" y="2014238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7137" y="2014238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0235" y="2014250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13525" y="2014250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